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8ee178576bf461b" /><Relationship Type="http://schemas.openxmlformats.org/officeDocument/2006/relationships/extended-properties" Target="/docProps/app.xml" Id="R5d087f8e2b4d4553" /><Relationship Type="http://schemas.openxmlformats.org/officeDocument/2006/relationships/officeDocument" Target="/ppt/presentation.xml" Id="R5c59efd7a5e54bb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b9e222ee437487c"/>
  </p:sldMasterIdLst>
  <p:notesMasterIdLst>
    <p:notesMasterId xmlns:r="http://schemas.openxmlformats.org/officeDocument/2006/relationships" r:id="Rac6405cbcd4340c4"/>
  </p:notesMasterIdLst>
  <p:sldIdLst>
    <p:sldId xmlns:r="http://schemas.openxmlformats.org/officeDocument/2006/relationships" id="256" r:id="R15dea6e3652a4b18"/>
    <p:sldId xmlns:r="http://schemas.openxmlformats.org/officeDocument/2006/relationships" id="257" r:id="R43792c51ba754d40"/>
    <p:sldId xmlns:r="http://schemas.openxmlformats.org/officeDocument/2006/relationships" id="258" r:id="R2a480863ebe7424a"/>
    <p:sldId xmlns:r="http://schemas.openxmlformats.org/officeDocument/2006/relationships" id="259" r:id="R2de5d3f206a94c5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d783b54ee154125" /><Relationship Type="http://schemas.openxmlformats.org/officeDocument/2006/relationships/slideMaster" Target="/ppt/slideMasters/slideMaster1.xml" Id="Rab9e222ee437487c" /><Relationship Type="http://schemas.openxmlformats.org/officeDocument/2006/relationships/notesMaster" Target="/ppt/notesMasters/notesMaster1.xml" Id="Rac6405cbcd4340c4" /><Relationship Type="http://schemas.openxmlformats.org/officeDocument/2006/relationships/presProps" Target="/ppt/presProps.xml" Id="R2d9bbc70797a43ea" /><Relationship Type="http://schemas.openxmlformats.org/officeDocument/2006/relationships/tableStyles" Target="/ppt/tableStyles.xml" Id="Rab38ee5e21534d0e" /><Relationship Type="http://schemas.openxmlformats.org/officeDocument/2006/relationships/slide" Target="/ppt/slides/slide1.xml" Id="R15dea6e3652a4b18" /><Relationship Type="http://schemas.openxmlformats.org/officeDocument/2006/relationships/slide" Target="/ppt/slides/slide2.xml" Id="R43792c51ba754d40" /><Relationship Type="http://schemas.openxmlformats.org/officeDocument/2006/relationships/slide" Target="/ppt/slides/slide3.xml" Id="R2a480863ebe7424a" /><Relationship Type="http://schemas.openxmlformats.org/officeDocument/2006/relationships/slide" Target="/ppt/slides/slide4.xml" Id="R2de5d3f206a94c5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761eb5e940343b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738b5de33d34f4a" /><Relationship Type="http://schemas.openxmlformats.org/officeDocument/2006/relationships/notesMaster" Target="/ppt/notesMasters/notesMaster1.xml" Id="R496a4dc161924dd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d03e8fa57cf4bda" /><Relationship Type="http://schemas.openxmlformats.org/officeDocument/2006/relationships/notesMaster" Target="/ppt/notesMasters/notesMaster1.xml" Id="R6d097342b0ba49e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d223edad7f6449f" /><Relationship Type="http://schemas.openxmlformats.org/officeDocument/2006/relationships/notesMaster" Target="/ppt/notesMasters/notesMaster1.xml" Id="R470caa22ac6e444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a3ca9ece39e4026" /><Relationship Type="http://schemas.openxmlformats.org/officeDocument/2006/relationships/notesMaster" Target="/ppt/notesMasters/notesMaster1.xml" Id="Ra98b6ddb7e15465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Fictional demonstration authored by Ask Your Docs. Evaluator-only note: the rehearsal is October 9, 2026. This date appears in speaker notes only.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Fictional channel allocation. 4000 + 10000 + 4000 = 18000 USD. No actual spending or customer results.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code is intentionally present in image pixels only. Its value is not repeated in the notes, alt text, or editable slide text.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Fictional example. Keep quote permission separate from channel and budget approvals.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7ca5a02fa7e4ed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7d279335cc64886" /><Relationship Type="http://schemas.openxmlformats.org/officeDocument/2006/relationships/slideLayout" Target="/ppt/slideLayouts/slideLayout1.xml" Id="Rdf7ecc668cfd457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f7ecc668cfd457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1feeabc27445c0" /><Relationship Type="http://schemas.openxmlformats.org/officeDocument/2006/relationships/notesSlide" Target="/ppt/notesSlides/notesSlide1.xml" Id="R27157a77ba1d46e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6498b601dc47ef" /><Relationship Type="http://schemas.openxmlformats.org/officeDocument/2006/relationships/notesSlide" Target="/ppt/notesSlides/notesSlide2.xml" Id="R09ab32eed647443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da6d0925b84c1a" /><Relationship Type="http://schemas.openxmlformats.org/officeDocument/2006/relationships/image" Target="/ppt/media/image.png" Id="R4ef75737851d4cf3" /><Relationship Type="http://schemas.openxmlformats.org/officeDocument/2006/relationships/notesSlide" Target="/ppt/notesSlides/notesSlide3.xml" Id="R581749c7605243a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6090c6793d48df" /><Relationship Type="http://schemas.openxmlformats.org/officeDocument/2006/relationships/notesSlide" Target="/ppt/notesSlides/notesSlide4.xml" Id="R48c11deb69b44249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7F4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B60AEDE-807B-437C-9860-6A2E370E6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19125"/>
            <a:ext cx="108204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33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33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Harbor launches on October 12, 2026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2520E86-5611-4909-8348-34C58F2F18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0"/>
            <a:ext cx="108204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Fictional Harbor campaign · Example only · Slide 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FB14C01-85B4-4E89-A610-A3032E233F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8204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4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24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Campaign owner: Priya Shah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62D4F56-34DC-49A7-B1A1-6C037A519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48000"/>
            <a:ext cx="108204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4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24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Planned budget: USD 18,000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8EC860A-D956-41E3-AC2C-63D18FA58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0"/>
            <a:ext cx="108204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225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The launch remains subject to the approval checks in this deck.</a:t>
            </a:r>
          </a:p>
        </p:txBody>
      </p:sp>
    </p:spTree>
    <p:extLst>
      <p:ext uri="{BB962C8B-B14F-4D97-AF65-F5344CB8AC3E}">
        <p14:creationId xmlns:p14="http://schemas.microsoft.com/office/powerpoint/2010/main" val="104592651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7F4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47E0877-2960-4A72-A82B-25DA29273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19125"/>
            <a:ext cx="108204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33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33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Channel approvals remain separate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A340F24-9945-4C56-9D38-ECD898446E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0"/>
            <a:ext cx="108204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Fictional Harbor campaign · Example only · Slide 2</a:t>
            </a:r>
          </a:p>
        </p:txBody>
      </p:sp>
      <p:graphicFrame>
        <p:nvGraphicFramePr>
          <p:cNvPr id="7" name=""/>
          <p:cNvGraphicFramePr/>
          <p:nvPr/>
        </p:nvGraphicFramePr>
        <p:xfrm>
          <a:off xmlns:a="http://schemas.openxmlformats.org/drawingml/2006/main" x="685800" y="2143125"/>
          <a:ext xmlns:a="http://schemas.openxmlformats.org/drawingml/2006/main" cx="10820400" cy="2809875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2952750"/>
                <a:gridCol w="2762250"/>
                <a:gridCol w="5105400"/>
              </a:tblGrid>
              <a:tr h="702469">
                <a:tc>
                  <a:txBody>
                    <a:bodyPr/>
                    <a:lstStyle/>
                    <a:p>
                      <a:r>
                        <a:rPr sz="2250" b="1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Channel</a:t>
                      </a:r>
                    </a:p>
                  </a:txBody>
                  <a:tcPr marL="91440" marR="91440" marT="45720" marB="45720">
                    <a:solidFill>
                      <a:srgbClr val="193C3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50" b="1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Budget (USD)</a:t>
                      </a:r>
                    </a:p>
                  </a:txBody>
                  <a:tcPr marL="91440" marR="91440" marT="45720" marB="45720">
                    <a:solidFill>
                      <a:srgbClr val="193C3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50" b="1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Status</a:t>
                      </a:r>
                    </a:p>
                  </a:txBody>
                  <a:tcPr marL="91440" marR="91440" marT="45720" marB="45720">
                    <a:solidFill>
                      <a:srgbClr val="193C3C"/>
                    </a:solidFill>
                  </a:tcPr>
                </a:tc>
              </a:tr>
              <a:tr h="702469">
                <a:tc>
                  <a:txBody>
                    <a:bodyPr/>
                    <a:lstStyle/>
                    <a:p>
                      <a:r>
                        <a:rPr sz="2250" b="0">
                          <a:solidFill>
                            <a:srgbClr val="193C3C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Email</a:t>
                      </a:r>
                    </a:p>
                  </a:txBody>
                  <a:tcPr marL="91440" marR="91440" marT="45720" marB="45720">
                    <a:solidFill>
                      <a:srgbClr val="F7F4E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50" b="0">
                          <a:solidFill>
                            <a:srgbClr val="193C3C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4,000</a:t>
                      </a:r>
                    </a:p>
                  </a:txBody>
                  <a:tcPr marL="91440" marR="91440" marT="45720" marB="45720">
                    <a:solidFill>
                      <a:srgbClr val="F7F4E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50" b="0">
                          <a:solidFill>
                            <a:srgbClr val="193C3C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Marketing approved</a:t>
                      </a:r>
                    </a:p>
                  </a:txBody>
                  <a:tcPr marL="91440" marR="91440" marT="45720" marB="45720">
                    <a:solidFill>
                      <a:srgbClr val="F7F4ED"/>
                    </a:solidFill>
                  </a:tcPr>
                </a:tc>
              </a:tr>
              <a:tr h="702469">
                <a:tc>
                  <a:txBody>
                    <a:bodyPr/>
                    <a:lstStyle/>
                    <a:p>
                      <a:r>
                        <a:rPr sz="2250" b="0">
                          <a:solidFill>
                            <a:srgbClr val="193C3C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Paid ads</a:t>
                      </a:r>
                    </a:p>
                  </a:txBody>
                  <a:tcPr marL="91440" marR="91440" marT="45720" marB="45720">
                    <a:solidFill>
                      <a:srgbClr val="F7F4E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50" b="0">
                          <a:solidFill>
                            <a:srgbClr val="193C3C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10,000</a:t>
                      </a:r>
                    </a:p>
                  </a:txBody>
                  <a:tcPr marL="91440" marR="91440" marT="45720" marB="45720">
                    <a:solidFill>
                      <a:srgbClr val="F7F4E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50" b="0">
                          <a:solidFill>
                            <a:srgbClr val="193C3C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Finance pending</a:t>
                      </a:r>
                    </a:p>
                  </a:txBody>
                  <a:tcPr marL="91440" marR="91440" marT="45720" marB="45720">
                    <a:solidFill>
                      <a:srgbClr val="F7F4ED"/>
                    </a:solidFill>
                  </a:tcPr>
                </a:tc>
              </a:tr>
              <a:tr h="702469">
                <a:tc>
                  <a:txBody>
                    <a:bodyPr/>
                    <a:lstStyle/>
                    <a:p>
                      <a:r>
                        <a:rPr sz="2250" b="0">
                          <a:solidFill>
                            <a:srgbClr val="193C3C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Landing page</a:t>
                      </a:r>
                    </a:p>
                  </a:txBody>
                  <a:tcPr marL="91440" marR="91440" marT="45720" marB="45720">
                    <a:solidFill>
                      <a:srgbClr val="F7F4E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50" b="0">
                          <a:solidFill>
                            <a:srgbClr val="193C3C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4,000</a:t>
                      </a:r>
                    </a:p>
                  </a:txBody>
                  <a:tcPr marL="91440" marR="91440" marT="45720" marB="45720">
                    <a:solidFill>
                      <a:srgbClr val="F7F4E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50" b="0">
                          <a:solidFill>
                            <a:srgbClr val="193C3C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Draft</a:t>
                      </a:r>
                    </a:p>
                  </a:txBody>
                  <a:tcPr marL="91440" marR="91440" marT="45720" marB="45720">
                    <a:solidFill>
                      <a:srgbClr val="F7F4ED"/>
                    </a:solidFill>
                  </a:tcPr>
                </a:tc>
              </a:tr>
            </a:tbl>
          </a:graphicData>
        </a:graphic>
      </p:graphicFrame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A507AC2-5DCA-4CF4-A0A7-BB7A5B492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0820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025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Planned amounts do not establish spending approval.</a:t>
            </a:r>
          </a:p>
        </p:txBody>
      </p:sp>
    </p:spTree>
    <p:extLst>
      <p:ext uri="{BB962C8B-B14F-4D97-AF65-F5344CB8AC3E}">
        <p14:creationId xmlns:p14="http://schemas.microsoft.com/office/powerpoint/2010/main" val="165491920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7F4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5647387-8832-48EA-9F09-0F61124D3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19125"/>
            <a:ext cx="108204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33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33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The visual asset needs an image check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088FDAC-2964-459B-9EB5-BF77BB53A7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0"/>
            <a:ext cx="108204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Fictional Harbor campaign · Example only · Slide 3</a:t>
            </a:r>
          </a:p>
        </p:txBody>
      </p:sp>
      <p:pic>
        <p:nvPicPr>
          <p:cNvPr id="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ef75737851d4cf3"/>
          <a:stretch xmlns:a="http://schemas.openxmlformats.org/drawingml/2006/main"/>
        </p:blipFill>
        <p:spPr>
          <a:xfrm xmlns:a="http://schemas.openxmlformats.org/drawingml/2006/main">
            <a:off x="857250" y="2095500"/>
            <a:ext cx="10477500" cy="32385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5952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7F4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E9CEE18-E6F2-4ACC-BF1D-410ACDA4F6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19125"/>
            <a:ext cx="108204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33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33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Customer quotations require permission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A9BC01B-E68F-4086-833F-5EDCF6DB41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0"/>
            <a:ext cx="108204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5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Fictional Harbor campaign · Example only · Slide 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9A5267C-2017-4D8F-85CF-3EA54EE930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95500"/>
            <a:ext cx="108204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55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255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Written customer permission and legal approval are required.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3FCCA4C-0DD6-4A1E-ADB9-7084B26A4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24250"/>
            <a:ext cx="108204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4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24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A marketing approval does not authorize a customer quotation.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893F46F-D1C7-4C36-89F5-25E43C1134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8204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1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>
                <a:solidFill>
                  <a:srgbClr val="193C3C"/>
                </a:solidFill>
                <a:latin typeface="Helvetica Neue"/>
                <a:ea typeface="Helvetica Neue"/>
                <a:cs typeface="Helvetica Neue"/>
              </a:rPr>
              <a:t>No cancellation policy or conversion-rate forecast is supplied.</a:t>
            </a:r>
          </a:p>
        </p:txBody>
      </p:sp>
    </p:spTree>
    <p:extLst>
      <p:ext uri="{BB962C8B-B14F-4D97-AF65-F5344CB8AC3E}">
        <p14:creationId xmlns:p14="http://schemas.microsoft.com/office/powerpoint/2010/main" val="203792014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2026-09-05T10:03:17.1490000Z</dcterms:created>
  <dcterms:modified xsi:type="dcterms:W3CDTF">2026-09-05T10:03:17.1490000Z</dcterms:modified>
</coreProperties>
</file>